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152E41-3453-43D7-B4D0-EA557B515AB6}">
  <a:tblStyle styleId="{23152E41-3453-43D7-B4D0-EA557B515A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to jacob, I don’t think mike is technically a mentor but it’s probably fine to have him here either way</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a0c708d86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a0c708d86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code is defining the new set of parameters we added, and it includes things like the clock time, temperatures of computer components, etc.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a0c708d86_2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a0c708d86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7cca023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7cca023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a0c708d86_2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a0c708d86_2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0c708d8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0c708d8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a0c708d86_2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a0c708d86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a0c708d86_2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a0c708d86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a0c708d86_2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a0c708d86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a0c708d86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a0c708d86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a0c708d86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a0c708d86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Such as attitude determination and control system, metrology camera, inflatable antenna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a0c708d86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a0c708d86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Bullet points, cleanup.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a0c708d86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a0c708d86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MS100 connects to Ground Station to use UHF radio signals to connect to the satellite. This radio connection interacts with the inflatable antenna, which uses the CAN bus to connect to the rest of the satellite’s components (excluding power)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0225" y="717950"/>
            <a:ext cx="8520600" cy="1714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CatSat Ground Station Software and Communications</a:t>
            </a:r>
            <a:endParaRPr/>
          </a:p>
        </p:txBody>
      </p:sp>
      <p:sp>
        <p:nvSpPr>
          <p:cNvPr id="55" name="Google Shape;55;p13"/>
          <p:cNvSpPr txBox="1">
            <a:spLocks noGrp="1"/>
          </p:cNvSpPr>
          <p:nvPr>
            <p:ph type="subTitle" idx="1"/>
          </p:nvPr>
        </p:nvSpPr>
        <p:spPr>
          <a:xfrm>
            <a:off x="311700" y="2656800"/>
            <a:ext cx="8520600" cy="21573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n" sz="1800"/>
              <a:t>Augie Jimenez, Jacob Padilla</a:t>
            </a:r>
            <a:endParaRPr sz="1800"/>
          </a:p>
          <a:p>
            <a:pPr marL="0" lvl="0" indent="0" algn="ctr" rtl="0">
              <a:lnSpc>
                <a:spcPct val="80000"/>
              </a:lnSpc>
              <a:spcBef>
                <a:spcPts val="0"/>
              </a:spcBef>
              <a:spcAft>
                <a:spcPts val="0"/>
              </a:spcAft>
              <a:buNone/>
            </a:pPr>
            <a:r>
              <a:rPr lang="en" sz="1800"/>
              <a:t>Mentors: Dr. Chris Walker, Dr. Mike Parker</a:t>
            </a:r>
            <a:endParaRPr sz="1800"/>
          </a:p>
          <a:p>
            <a:pPr marL="0" lvl="0" indent="0" algn="ctr" rtl="0">
              <a:lnSpc>
                <a:spcPct val="80000"/>
              </a:lnSpc>
              <a:spcBef>
                <a:spcPts val="0"/>
              </a:spcBef>
              <a:spcAft>
                <a:spcPts val="0"/>
              </a:spcAft>
              <a:buNone/>
            </a:pPr>
            <a:r>
              <a:rPr lang="en" sz="1800"/>
              <a:t>Department of Astronomy and Steward Observatory</a:t>
            </a:r>
            <a:endParaRPr sz="1800"/>
          </a:p>
          <a:p>
            <a:pPr marL="0" lvl="0" indent="0" algn="ctr" rtl="0">
              <a:lnSpc>
                <a:spcPct val="80000"/>
              </a:lnSpc>
              <a:spcBef>
                <a:spcPts val="0"/>
              </a:spcBef>
              <a:spcAft>
                <a:spcPts val="0"/>
              </a:spcAft>
              <a:buNone/>
            </a:pPr>
            <a:r>
              <a:rPr lang="en" sz="1800"/>
              <a:t>April 17, 2021</a:t>
            </a:r>
            <a:endParaRPr sz="1800"/>
          </a:p>
          <a:p>
            <a:pPr marL="0" lvl="0" indent="0" algn="ctr" rtl="0">
              <a:lnSpc>
                <a:spcPct val="80000"/>
              </a:lnSpc>
              <a:spcBef>
                <a:spcPts val="0"/>
              </a:spcBef>
              <a:spcAft>
                <a:spcPts val="0"/>
              </a:spcAft>
              <a:buNone/>
            </a:pPr>
            <a:r>
              <a:rPr lang="en" sz="1800"/>
              <a:t>Virtual Space Grant Symposium</a:t>
            </a:r>
            <a:endParaRPr sz="1800"/>
          </a:p>
          <a:p>
            <a:pPr marL="0" lvl="0" indent="0" algn="ctr" rtl="0">
              <a:lnSpc>
                <a:spcPct val="80000"/>
              </a:lnSpc>
              <a:spcBef>
                <a:spcPts val="0"/>
              </a:spcBef>
              <a:spcAft>
                <a:spcPts val="0"/>
              </a:spcAft>
              <a:buNone/>
            </a:pPr>
            <a:endParaRPr sz="1800"/>
          </a:p>
        </p:txBody>
      </p:sp>
      <p:pic>
        <p:nvPicPr>
          <p:cNvPr id="56" name="Google Shape;56;p13"/>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57" name="Google Shape;57;p13"/>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58" name="Google Shape;58;p13"/>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t>
            </a:r>
            <a:endParaRPr/>
          </a:p>
        </p:txBody>
      </p:sp>
      <p:sp>
        <p:nvSpPr>
          <p:cNvPr id="136" name="Google Shape;136;p22"/>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200">
                <a:solidFill>
                  <a:srgbClr val="DCDDDE"/>
                </a:solidFill>
              </a:rPr>
              <a:t>\</a:t>
            </a:r>
            <a:endParaRPr/>
          </a:p>
        </p:txBody>
      </p:sp>
      <p:graphicFrame>
        <p:nvGraphicFramePr>
          <p:cNvPr id="137" name="Google Shape;137;p22"/>
          <p:cNvGraphicFramePr/>
          <p:nvPr/>
        </p:nvGraphicFramePr>
        <p:xfrm>
          <a:off x="208800" y="249363"/>
          <a:ext cx="3000000" cy="3000000"/>
        </p:xfrm>
        <a:graphic>
          <a:graphicData uri="http://schemas.openxmlformats.org/drawingml/2006/table">
            <a:tbl>
              <a:tblPr>
                <a:noFill/>
                <a:tableStyleId>{23152E41-3453-43D7-B4D0-EA557B515AB6}</a:tableStyleId>
              </a:tblPr>
              <a:tblGrid>
                <a:gridCol w="2181600">
                  <a:extLst>
                    <a:ext uri="{9D8B030D-6E8A-4147-A177-3AD203B41FA5}">
                      <a16:colId xmlns:a16="http://schemas.microsoft.com/office/drawing/2014/main" val="20000"/>
                    </a:ext>
                  </a:extLst>
                </a:gridCol>
                <a:gridCol w="2181600">
                  <a:extLst>
                    <a:ext uri="{9D8B030D-6E8A-4147-A177-3AD203B41FA5}">
                      <a16:colId xmlns:a16="http://schemas.microsoft.com/office/drawing/2014/main" val="20001"/>
                    </a:ext>
                  </a:extLst>
                </a:gridCol>
                <a:gridCol w="2181600">
                  <a:extLst>
                    <a:ext uri="{9D8B030D-6E8A-4147-A177-3AD203B41FA5}">
                      <a16:colId xmlns:a16="http://schemas.microsoft.com/office/drawing/2014/main" val="20002"/>
                    </a:ext>
                  </a:extLst>
                </a:gridCol>
                <a:gridCol w="2181600">
                  <a:extLst>
                    <a:ext uri="{9D8B030D-6E8A-4147-A177-3AD203B41FA5}">
                      <a16:colId xmlns:a16="http://schemas.microsoft.com/office/drawing/2014/main" val="20003"/>
                    </a:ext>
                  </a:extLst>
                </a:gridCol>
              </a:tblGrid>
              <a:tr h="448825">
                <a:tc>
                  <a:txBody>
                    <a:bodyPr/>
                    <a:lstStyle/>
                    <a:p>
                      <a:pPr marL="0" lvl="0" indent="0" algn="l" rtl="0">
                        <a:spcBef>
                          <a:spcPts val="0"/>
                        </a:spcBef>
                        <a:spcAft>
                          <a:spcPts val="0"/>
                        </a:spcAft>
                        <a:buNone/>
                      </a:pPr>
                      <a:r>
                        <a:rPr lang="en"/>
                        <a:t>Address</a:t>
                      </a:r>
                      <a:endParaRPr/>
                    </a:p>
                  </a:txBody>
                  <a:tcPr marL="91425" marR="91425" marT="91425" marB="91425"/>
                </a:tc>
                <a:tc>
                  <a:txBody>
                    <a:bodyPr/>
                    <a:lstStyle/>
                    <a:p>
                      <a:pPr marL="0" lvl="0" indent="0" algn="l" rtl="0">
                        <a:spcBef>
                          <a:spcPts val="0"/>
                        </a:spcBef>
                        <a:spcAft>
                          <a:spcPts val="0"/>
                        </a:spcAft>
                        <a:buNone/>
                      </a:pPr>
                      <a:r>
                        <a:rPr lang="en"/>
                        <a:t>Parameter Name</a:t>
                      </a:r>
                      <a:endParaRPr/>
                    </a:p>
                  </a:txBody>
                  <a:tcPr marL="91425" marR="91425" marT="91425" marB="91425"/>
                </a:tc>
                <a:tc>
                  <a:txBody>
                    <a:bodyPr/>
                    <a:lstStyle/>
                    <a:p>
                      <a:pPr marL="0" lvl="0" indent="0" algn="l" rtl="0">
                        <a:spcBef>
                          <a:spcPts val="0"/>
                        </a:spcBef>
                        <a:spcAft>
                          <a:spcPts val="0"/>
                        </a:spcAft>
                        <a:buNone/>
                      </a:pPr>
                      <a:r>
                        <a:rPr lang="en"/>
                        <a:t>Parameter Data Type</a:t>
                      </a:r>
                      <a:endParaRPr/>
                    </a:p>
                  </a:txBody>
                  <a:tcPr marL="91425" marR="91425" marT="91425" marB="91425"/>
                </a:tc>
                <a:tc>
                  <a:txBody>
                    <a:bodyPr/>
                    <a:lstStyle/>
                    <a:p>
                      <a:pPr marL="0" lvl="0" indent="0" algn="l" rtl="0">
                        <a:spcBef>
                          <a:spcPts val="0"/>
                        </a:spcBef>
                        <a:spcAft>
                          <a:spcPts val="0"/>
                        </a:spcAft>
                        <a:buNone/>
                      </a:pPr>
                      <a:r>
                        <a:rPr lang="en"/>
                        <a:t>Parameter Value</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0x0000</a:t>
                      </a:r>
                      <a:endParaRPr/>
                    </a:p>
                  </a:txBody>
                  <a:tcPr marL="91425" marR="91425" marT="91425" marB="91425"/>
                </a:tc>
                <a:tc>
                  <a:txBody>
                    <a:bodyPr/>
                    <a:lstStyle/>
                    <a:p>
                      <a:pPr marL="0" lvl="0" indent="0" algn="l" rtl="0">
                        <a:spcBef>
                          <a:spcPts val="0"/>
                        </a:spcBef>
                        <a:spcAft>
                          <a:spcPts val="0"/>
                        </a:spcAft>
                        <a:buNone/>
                      </a:pPr>
                      <a:r>
                        <a:rPr lang="en"/>
                        <a:t>uid</a:t>
                      </a:r>
                      <a:endParaRPr/>
                    </a:p>
                  </a:txBody>
                  <a:tcPr marL="91425" marR="91425" marT="91425" marB="91425"/>
                </a:tc>
                <a:tc>
                  <a:txBody>
                    <a:bodyPr/>
                    <a:lstStyle/>
                    <a:p>
                      <a:pPr marL="0" lvl="0" indent="0" algn="l" rtl="0">
                        <a:spcBef>
                          <a:spcPts val="0"/>
                        </a:spcBef>
                        <a:spcAft>
                          <a:spcPts val="0"/>
                        </a:spcAft>
                        <a:buNone/>
                      </a:pPr>
                      <a:r>
                        <a:rPr lang="en"/>
                        <a:t>STR</a:t>
                      </a:r>
                      <a:endParaRPr/>
                    </a:p>
                  </a:txBody>
                  <a:tcPr marL="91425" marR="91425" marT="91425" marB="91425"/>
                </a:tc>
                <a:tc>
                  <a:txBody>
                    <a:bodyPr/>
                    <a:lstStyle/>
                    <a:p>
                      <a:pPr marL="0" lvl="0" indent="0" algn="l" rtl="0">
                        <a:spcBef>
                          <a:spcPts val="0"/>
                        </a:spcBef>
                        <a:spcAft>
                          <a:spcPts val="0"/>
                        </a:spcAft>
                        <a:buNone/>
                      </a:pPr>
                      <a:r>
                        <a:rPr lang="en"/>
                        <a:t>“”</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0x0010</a:t>
                      </a:r>
                      <a:endParaRPr/>
                    </a:p>
                  </a:txBody>
                  <a:tcPr marL="91425" marR="91425" marT="91425" marB="91425"/>
                </a:tc>
                <a:tc>
                  <a:txBody>
                    <a:bodyPr/>
                    <a:lstStyle/>
                    <a:p>
                      <a:pPr marL="0" lvl="0" indent="0" algn="l" rtl="0">
                        <a:spcBef>
                          <a:spcPts val="0"/>
                        </a:spcBef>
                        <a:spcAft>
                          <a:spcPts val="0"/>
                        </a:spcAft>
                        <a:buNone/>
                      </a:pPr>
                      <a:r>
                        <a:rPr lang="en"/>
                        <a:t>type</a:t>
                      </a:r>
                      <a:endParaRPr/>
                    </a:p>
                  </a:txBody>
                  <a:tcPr marL="91425" marR="91425" marT="91425" marB="91425"/>
                </a:tc>
                <a:tc>
                  <a:txBody>
                    <a:bodyPr/>
                    <a:lstStyle/>
                    <a:p>
                      <a:pPr marL="0" lvl="0" indent="0" algn="l" rtl="0">
                        <a:spcBef>
                          <a:spcPts val="0"/>
                        </a:spcBef>
                        <a:spcAft>
                          <a:spcPts val="0"/>
                        </a:spcAft>
                        <a:buNone/>
                      </a:pPr>
                      <a:r>
                        <a:rPr lang="en"/>
                        <a:t>U8</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0x0011</a:t>
                      </a:r>
                      <a:endParaRPr/>
                    </a:p>
                  </a:txBody>
                  <a:tcPr marL="91425" marR="91425" marT="91425" marB="91425"/>
                </a:tc>
                <a:tc>
                  <a:txBody>
                    <a:bodyPr/>
                    <a:lstStyle/>
                    <a:p>
                      <a:pPr marL="0" lvl="0" indent="0" algn="l" rtl="0">
                        <a:spcBef>
                          <a:spcPts val="0"/>
                        </a:spcBef>
                        <a:spcAft>
                          <a:spcPts val="0"/>
                        </a:spcAft>
                        <a:buNone/>
                      </a:pPr>
                      <a:r>
                        <a:rPr lang="en"/>
                        <a:t>rev</a:t>
                      </a:r>
                      <a:endParaRPr/>
                    </a:p>
                  </a:txBody>
                  <a:tcPr marL="91425" marR="91425" marT="91425" marB="91425"/>
                </a:tc>
                <a:tc>
                  <a:txBody>
                    <a:bodyPr/>
                    <a:lstStyle/>
                    <a:p>
                      <a:pPr marL="0" lvl="0" indent="0" algn="l" rtl="0">
                        <a:spcBef>
                          <a:spcPts val="0"/>
                        </a:spcBef>
                        <a:spcAft>
                          <a:spcPts val="0"/>
                        </a:spcAft>
                        <a:buNone/>
                      </a:pPr>
                      <a:r>
                        <a:rPr lang="en"/>
                        <a:t>U8</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t>0x0012</a:t>
                      </a:r>
                      <a:endParaRPr/>
                    </a:p>
                  </a:txBody>
                  <a:tcPr marL="91425" marR="91425" marT="91425" marB="91425"/>
                </a:tc>
                <a:tc>
                  <a:txBody>
                    <a:bodyPr/>
                    <a:lstStyle/>
                    <a:p>
                      <a:pPr marL="0" lvl="0" indent="0" algn="l" rtl="0">
                        <a:spcBef>
                          <a:spcPts val="0"/>
                        </a:spcBef>
                        <a:spcAft>
                          <a:spcPts val="0"/>
                        </a:spcAft>
                        <a:buNone/>
                      </a:pPr>
                      <a:r>
                        <a:rPr lang="en"/>
                        <a:t>dock_type</a:t>
                      </a:r>
                      <a:endParaRPr/>
                    </a:p>
                  </a:txBody>
                  <a:tcPr marL="91425" marR="91425" marT="91425" marB="91425"/>
                </a:tc>
                <a:tc>
                  <a:txBody>
                    <a:bodyPr/>
                    <a:lstStyle/>
                    <a:p>
                      <a:pPr marL="0" lvl="0" indent="0" algn="l" rtl="0">
                        <a:spcBef>
                          <a:spcPts val="0"/>
                        </a:spcBef>
                        <a:spcAft>
                          <a:spcPts val="0"/>
                        </a:spcAft>
                        <a:buNone/>
                      </a:pPr>
                      <a:r>
                        <a:rPr lang="en"/>
                        <a:t>STR</a:t>
                      </a:r>
                      <a:endParaRPr/>
                    </a:p>
                  </a:txBody>
                  <a:tcPr marL="91425" marR="91425" marT="91425" marB="91425"/>
                </a:tc>
                <a:tc>
                  <a:txBody>
                    <a:bodyPr/>
                    <a:lstStyle/>
                    <a:p>
                      <a:pPr marL="0" lvl="0" indent="0" algn="l" rtl="0">
                        <a:spcBef>
                          <a:spcPts val="0"/>
                        </a:spcBef>
                        <a:spcAft>
                          <a:spcPts val="0"/>
                        </a:spcAft>
                        <a:buNone/>
                      </a:pPr>
                      <a:r>
                        <a:rPr lang="en"/>
                        <a:t>“DMC3”</a:t>
                      </a: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t>0x0022</a:t>
                      </a:r>
                      <a:endParaRPr/>
                    </a:p>
                  </a:txBody>
                  <a:tcPr marL="91425" marR="91425" marT="91425" marB="91425"/>
                </a:tc>
                <a:tc>
                  <a:txBody>
                    <a:bodyPr/>
                    <a:lstStyle/>
                    <a:p>
                      <a:pPr marL="0" lvl="0" indent="0" algn="l" rtl="0">
                        <a:spcBef>
                          <a:spcPts val="0"/>
                        </a:spcBef>
                        <a:spcAft>
                          <a:spcPts val="0"/>
                        </a:spcAft>
                        <a:buNone/>
                      </a:pPr>
                      <a:r>
                        <a:rPr lang="en"/>
                        <a:t>csp_addr</a:t>
                      </a:r>
                      <a:endParaRPr/>
                    </a:p>
                  </a:txBody>
                  <a:tcPr marL="91425" marR="91425" marT="91425" marB="91425"/>
                </a:tc>
                <a:tc>
                  <a:txBody>
                    <a:bodyPr/>
                    <a:lstStyle/>
                    <a:p>
                      <a:pPr marL="0" lvl="0" indent="0" algn="l" rtl="0">
                        <a:spcBef>
                          <a:spcPts val="0"/>
                        </a:spcBef>
                        <a:spcAft>
                          <a:spcPts val="0"/>
                        </a:spcAft>
                        <a:buNone/>
                      </a:pPr>
                      <a:r>
                        <a:rPr lang="en"/>
                        <a:t>U8</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5"/>
                  </a:ext>
                </a:extLst>
              </a:tr>
              <a:tr h="630050">
                <a:tc>
                  <a:txBody>
                    <a:bodyPr/>
                    <a:lstStyle/>
                    <a:p>
                      <a:pPr marL="0" lvl="0" indent="0" algn="l" rtl="0">
                        <a:spcBef>
                          <a:spcPts val="0"/>
                        </a:spcBef>
                        <a:spcAft>
                          <a:spcPts val="0"/>
                        </a:spcAft>
                        <a:buNone/>
                      </a:pPr>
                      <a:r>
                        <a:rPr lang="en"/>
                        <a:t>0x0023</a:t>
                      </a:r>
                      <a:endParaRPr/>
                    </a:p>
                  </a:txBody>
                  <a:tcPr marL="91425" marR="91425" marT="91425" marB="91425"/>
                </a:tc>
                <a:tc>
                  <a:txBody>
                    <a:bodyPr/>
                    <a:lstStyle/>
                    <a:p>
                      <a:pPr marL="0" lvl="0" indent="0" algn="l" rtl="0">
                        <a:spcBef>
                          <a:spcPts val="0"/>
                        </a:spcBef>
                        <a:spcAft>
                          <a:spcPts val="0"/>
                        </a:spcAft>
                        <a:buNone/>
                      </a:pPr>
                      <a:r>
                        <a:rPr lang="en"/>
                        <a:t>csp_rtable</a:t>
                      </a:r>
                      <a:endParaRPr/>
                    </a:p>
                  </a:txBody>
                  <a:tcPr marL="91425" marR="91425" marT="91425" marB="91425"/>
                </a:tc>
                <a:tc>
                  <a:txBody>
                    <a:bodyPr/>
                    <a:lstStyle/>
                    <a:p>
                      <a:pPr marL="0" lvl="0" indent="0" algn="l" rtl="0">
                        <a:spcBef>
                          <a:spcPts val="0"/>
                        </a:spcBef>
                        <a:spcAft>
                          <a:spcPts val="0"/>
                        </a:spcAft>
                        <a:buNone/>
                      </a:pPr>
                      <a:r>
                        <a:rPr lang="en"/>
                        <a:t>STR</a:t>
                      </a:r>
                      <a:endParaRPr/>
                    </a:p>
                  </a:txBody>
                  <a:tcPr marL="91425" marR="91425" marT="91425" marB="91425"/>
                </a:tc>
                <a:tc>
                  <a:txBody>
                    <a:bodyPr/>
                    <a:lstStyle/>
                    <a:p>
                      <a:pPr marL="0" lvl="0" indent="0" algn="l" rtl="0">
                        <a:spcBef>
                          <a:spcPts val="0"/>
                        </a:spcBef>
                        <a:spcAft>
                          <a:spcPts val="0"/>
                        </a:spcAft>
                        <a:buNone/>
                      </a:pPr>
                      <a:r>
                        <a:rPr lang="en"/>
                        <a:t>“14/5 KISS, 12/5 CAN 8, 16/1 CAN 24, 0/0 CAN”</a:t>
                      </a: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a:t>0x0083</a:t>
                      </a:r>
                      <a:endParaRPr/>
                    </a:p>
                  </a:txBody>
                  <a:tcPr marL="91425" marR="91425" marT="91425" marB="91425"/>
                </a:tc>
                <a:tc>
                  <a:txBody>
                    <a:bodyPr/>
                    <a:lstStyle/>
                    <a:p>
                      <a:pPr marL="0" lvl="0" indent="0" algn="l" rtl="0">
                        <a:spcBef>
                          <a:spcPts val="0"/>
                        </a:spcBef>
                        <a:spcAft>
                          <a:spcPts val="0"/>
                        </a:spcAft>
                        <a:buNone/>
                      </a:pPr>
                      <a:r>
                        <a:rPr lang="en"/>
                        <a:t>gosh_en</a:t>
                      </a:r>
                      <a:endParaRPr/>
                    </a:p>
                  </a:txBody>
                  <a:tcPr marL="91425" marR="91425" marT="91425" marB="91425"/>
                </a:tc>
                <a:tc>
                  <a:txBody>
                    <a:bodyPr/>
                    <a:lstStyle/>
                    <a:p>
                      <a:pPr marL="0" lvl="0" indent="0" algn="l" rtl="0">
                        <a:spcBef>
                          <a:spcPts val="0"/>
                        </a:spcBef>
                        <a:spcAft>
                          <a:spcPts val="0"/>
                        </a:spcAft>
                        <a:buNone/>
                      </a:pPr>
                      <a:r>
                        <a:rPr lang="en"/>
                        <a:t>BL</a:t>
                      </a:r>
                      <a:endParaRPr/>
                    </a:p>
                  </a:txBody>
                  <a:tcPr marL="91425" marR="91425" marT="91425" marB="91425"/>
                </a:tc>
                <a:tc>
                  <a:txBody>
                    <a:bodyPr/>
                    <a:lstStyle/>
                    <a:p>
                      <a:pPr marL="0" lvl="0" indent="0" algn="l" rtl="0">
                        <a:spcBef>
                          <a:spcPts val="0"/>
                        </a:spcBef>
                        <a:spcAft>
                          <a:spcPts val="0"/>
                        </a:spcAft>
                        <a:buNone/>
                      </a:pPr>
                      <a:r>
                        <a:rPr lang="en"/>
                        <a:t>true</a:t>
                      </a:r>
                      <a:endParaRPr/>
                    </a:p>
                  </a:txBody>
                  <a:tcPr marL="91425" marR="91425" marT="91425" marB="91425"/>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
                        <a:t>0x0084</a:t>
                      </a:r>
                      <a:endParaRPr/>
                    </a:p>
                  </a:txBody>
                  <a:tcPr marL="91425" marR="91425" marT="91425" marB="91425"/>
                </a:tc>
                <a:tc>
                  <a:txBody>
                    <a:bodyPr/>
                    <a:lstStyle/>
                    <a:p>
                      <a:pPr marL="0" lvl="0" indent="0" algn="l" rtl="0">
                        <a:spcBef>
                          <a:spcPts val="0"/>
                        </a:spcBef>
                        <a:spcAft>
                          <a:spcPts val="0"/>
                        </a:spcAft>
                        <a:buNone/>
                      </a:pPr>
                      <a:r>
                        <a:rPr lang="en"/>
                        <a:t>gosh_uart</a:t>
                      </a:r>
                      <a:endParaRPr/>
                    </a:p>
                  </a:txBody>
                  <a:tcPr marL="91425" marR="91425" marT="91425" marB="91425"/>
                </a:tc>
                <a:tc>
                  <a:txBody>
                    <a:bodyPr/>
                    <a:lstStyle/>
                    <a:p>
                      <a:pPr marL="0" lvl="0" indent="0" algn="l" rtl="0">
                        <a:spcBef>
                          <a:spcPts val="0"/>
                        </a:spcBef>
                        <a:spcAft>
                          <a:spcPts val="0"/>
                        </a:spcAft>
                        <a:buNone/>
                      </a:pPr>
                      <a:r>
                        <a:rPr lang="en"/>
                        <a:t>U8</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r>
                        <a:rPr lang="en"/>
                        <a:t>0x0085</a:t>
                      </a:r>
                      <a:endParaRPr/>
                    </a:p>
                  </a:txBody>
                  <a:tcPr marL="91425" marR="91425" marT="91425" marB="91425"/>
                </a:tc>
                <a:tc>
                  <a:txBody>
                    <a:bodyPr/>
                    <a:lstStyle/>
                    <a:p>
                      <a:pPr marL="0" lvl="0" indent="0" algn="l" rtl="0">
                        <a:spcBef>
                          <a:spcPts val="0"/>
                        </a:spcBef>
                        <a:spcAft>
                          <a:spcPts val="0"/>
                        </a:spcAft>
                        <a:buNone/>
                      </a:pPr>
                      <a:r>
                        <a:rPr lang="en"/>
                        <a:t>can_en</a:t>
                      </a:r>
                      <a:endParaRPr/>
                    </a:p>
                  </a:txBody>
                  <a:tcPr marL="91425" marR="91425" marT="91425" marB="91425"/>
                </a:tc>
                <a:tc>
                  <a:txBody>
                    <a:bodyPr/>
                    <a:lstStyle/>
                    <a:p>
                      <a:pPr marL="0" lvl="0" indent="0" algn="l" rtl="0">
                        <a:spcBef>
                          <a:spcPts val="0"/>
                        </a:spcBef>
                        <a:spcAft>
                          <a:spcPts val="0"/>
                        </a:spcAft>
                        <a:buNone/>
                      </a:pPr>
                      <a:r>
                        <a:rPr lang="en"/>
                        <a:t>BL</a:t>
                      </a:r>
                      <a:endParaRPr/>
                    </a:p>
                  </a:txBody>
                  <a:tcPr marL="91425" marR="91425" marT="91425" marB="91425"/>
                </a:tc>
                <a:tc>
                  <a:txBody>
                    <a:bodyPr/>
                    <a:lstStyle/>
                    <a:p>
                      <a:pPr marL="0" lvl="0" indent="0" algn="l" rtl="0">
                        <a:spcBef>
                          <a:spcPts val="0"/>
                        </a:spcBef>
                        <a:spcAft>
                          <a:spcPts val="0"/>
                        </a:spcAft>
                        <a:buNone/>
                      </a:pPr>
                      <a:r>
                        <a:rPr lang="en"/>
                        <a:t>true</a:t>
                      </a:r>
                      <a:endParaRPr/>
                    </a:p>
                  </a:txBody>
                  <a:tcPr marL="91425" marR="91425" marT="91425" marB="91425"/>
                </a:tc>
                <a:extLst>
                  <a:ext uri="{0D108BD9-81ED-4DB2-BD59-A6C34878D82A}">
                    <a16:rowId xmlns:a16="http://schemas.microsoft.com/office/drawing/2014/main" val="10009"/>
                  </a:ext>
                </a:extLst>
              </a:tr>
              <a:tr h="396200">
                <a:tc>
                  <a:txBody>
                    <a:bodyPr/>
                    <a:lstStyle/>
                    <a:p>
                      <a:pPr marL="0" lvl="0" indent="0" algn="l" rtl="0">
                        <a:spcBef>
                          <a:spcPts val="0"/>
                        </a:spcBef>
                        <a:spcAft>
                          <a:spcPts val="0"/>
                        </a:spcAft>
                        <a:buNone/>
                      </a:pPr>
                      <a:r>
                        <a:rPr lang="en"/>
                        <a:t>0x0088</a:t>
                      </a:r>
                      <a:endParaRPr/>
                    </a:p>
                  </a:txBody>
                  <a:tcPr marL="91425" marR="91425" marT="91425" marB="91425"/>
                </a:tc>
                <a:tc>
                  <a:txBody>
                    <a:bodyPr/>
                    <a:lstStyle/>
                    <a:p>
                      <a:pPr marL="0" lvl="0" indent="0" algn="l" rtl="0">
                        <a:spcBef>
                          <a:spcPts val="0"/>
                        </a:spcBef>
                        <a:spcAft>
                          <a:spcPts val="0"/>
                        </a:spcAft>
                        <a:buNone/>
                      </a:pPr>
                      <a:r>
                        <a:rPr lang="en"/>
                        <a:t>can_brate</a:t>
                      </a:r>
                      <a:endParaRPr/>
                    </a:p>
                  </a:txBody>
                  <a:tcPr marL="91425" marR="91425" marT="91425" marB="91425"/>
                </a:tc>
                <a:tc>
                  <a:txBody>
                    <a:bodyPr/>
                    <a:lstStyle/>
                    <a:p>
                      <a:pPr marL="0" lvl="0" indent="0" algn="l" rtl="0">
                        <a:spcBef>
                          <a:spcPts val="0"/>
                        </a:spcBef>
                        <a:spcAft>
                          <a:spcPts val="0"/>
                        </a:spcAft>
                        <a:buNone/>
                      </a:pPr>
                      <a:r>
                        <a:rPr lang="en"/>
                        <a:t>U32</a:t>
                      </a:r>
                      <a:endParaRPr/>
                    </a:p>
                  </a:txBody>
                  <a:tcPr marL="91425" marR="91425" marT="91425" marB="91425"/>
                </a:tc>
                <a:tc>
                  <a:txBody>
                    <a:bodyPr/>
                    <a:lstStyle/>
                    <a:p>
                      <a:pPr marL="0" lvl="0" indent="0" algn="l" rtl="0">
                        <a:spcBef>
                          <a:spcPts val="0"/>
                        </a:spcBef>
                        <a:spcAft>
                          <a:spcPts val="0"/>
                        </a:spcAft>
                        <a:buNone/>
                      </a:pPr>
                      <a:r>
                        <a:rPr lang="en"/>
                        <a:t>1000000</a:t>
                      </a:r>
                      <a:endParaRPr/>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and Future Work</a:t>
            </a:r>
            <a:endParaRPr/>
          </a:p>
        </p:txBody>
      </p:sp>
      <p:sp>
        <p:nvSpPr>
          <p:cNvPr id="143" name="Google Shape;143;p23"/>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Flight computer is able to downlink packets to the ground station</a:t>
            </a:r>
            <a:endParaRPr/>
          </a:p>
          <a:p>
            <a:pPr marL="457200" lvl="0" indent="-342900" algn="l" rtl="0">
              <a:spcBef>
                <a:spcPts val="0"/>
              </a:spcBef>
              <a:spcAft>
                <a:spcPts val="0"/>
              </a:spcAft>
              <a:buSzPts val="1800"/>
              <a:buChar char="●"/>
            </a:pPr>
            <a:r>
              <a:rPr lang="en"/>
              <a:t>Communication is established between the AstroSDR and the onboard flight computer</a:t>
            </a:r>
            <a:endParaRPr/>
          </a:p>
          <a:p>
            <a:pPr marL="457200" lvl="0" indent="-342900" algn="l" rtl="0">
              <a:spcBef>
                <a:spcPts val="0"/>
              </a:spcBef>
              <a:spcAft>
                <a:spcPts val="0"/>
              </a:spcAft>
              <a:buSzPts val="1800"/>
              <a:buChar char="●"/>
            </a:pPr>
            <a:r>
              <a:rPr lang="en"/>
              <a:t>Housekeeping packets are being sent and received from the AstroSDR </a:t>
            </a:r>
            <a:endParaRPr/>
          </a:p>
          <a:p>
            <a:pPr marL="457200" lvl="0" indent="-342900" algn="l" rtl="0">
              <a:spcBef>
                <a:spcPts val="0"/>
              </a:spcBef>
              <a:spcAft>
                <a:spcPts val="0"/>
              </a:spcAft>
              <a:buSzPts val="1800"/>
              <a:buChar char="●"/>
            </a:pPr>
            <a:r>
              <a:rPr lang="en"/>
              <a:t>The next step is to configure the camera to transfer files to the AstroSDR and downlink them to the ground station</a:t>
            </a:r>
            <a:endParaRPr/>
          </a:p>
          <a:p>
            <a:pPr marL="457200" lvl="0" indent="-342900" algn="l" rtl="0">
              <a:spcBef>
                <a:spcPts val="0"/>
              </a:spcBef>
              <a:spcAft>
                <a:spcPts val="0"/>
              </a:spcAft>
              <a:buSzPts val="1800"/>
              <a:buChar char="●"/>
            </a:pPr>
            <a:r>
              <a:rPr lang="en"/>
              <a:t>The development of the ground station software will be reusable for any future CubeSat projects, which should save time and resources</a:t>
            </a:r>
            <a:endParaRPr/>
          </a:p>
        </p:txBody>
      </p:sp>
      <p:pic>
        <p:nvPicPr>
          <p:cNvPr id="144" name="Google Shape;144;p23"/>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45" name="Google Shape;145;p23"/>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46" name="Google Shape;146;p23"/>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152" name="Google Shape;152;p24"/>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 so much to….</a:t>
            </a:r>
            <a:endParaRPr/>
          </a:p>
          <a:p>
            <a:pPr marL="457200" lvl="0" indent="-342900" algn="l" rtl="0">
              <a:spcBef>
                <a:spcPts val="1200"/>
              </a:spcBef>
              <a:spcAft>
                <a:spcPts val="0"/>
              </a:spcAft>
              <a:buSzPts val="1800"/>
              <a:buChar char="●"/>
            </a:pPr>
            <a:r>
              <a:rPr lang="en"/>
              <a:t>Dr. Chris Walker and Dr. Mike Parker</a:t>
            </a:r>
            <a:endParaRPr/>
          </a:p>
          <a:p>
            <a:pPr marL="457200" lvl="0" indent="-342900" algn="l" rtl="0">
              <a:spcBef>
                <a:spcPts val="0"/>
              </a:spcBef>
              <a:spcAft>
                <a:spcPts val="0"/>
              </a:spcAft>
              <a:buSzPts val="1800"/>
              <a:buChar char="●"/>
            </a:pPr>
            <a:r>
              <a:rPr lang="en"/>
              <a:t>Del Spangler</a:t>
            </a:r>
            <a:endParaRPr/>
          </a:p>
          <a:p>
            <a:pPr marL="457200" lvl="0" indent="-342900" algn="l" rtl="0">
              <a:spcBef>
                <a:spcPts val="0"/>
              </a:spcBef>
              <a:spcAft>
                <a:spcPts val="0"/>
              </a:spcAft>
              <a:buSzPts val="1800"/>
              <a:buChar char="●"/>
            </a:pPr>
            <a:r>
              <a:rPr lang="en"/>
              <a:t>GOMspace and Rincon Research Corporation</a:t>
            </a:r>
            <a:endParaRPr/>
          </a:p>
          <a:p>
            <a:pPr marL="457200" lvl="0" indent="-342900" algn="l" rtl="0">
              <a:spcBef>
                <a:spcPts val="0"/>
              </a:spcBef>
              <a:spcAft>
                <a:spcPts val="0"/>
              </a:spcAft>
              <a:buSzPts val="1800"/>
              <a:buChar char="●"/>
            </a:pPr>
            <a:r>
              <a:rPr lang="en"/>
              <a:t>Michelle Coe</a:t>
            </a:r>
            <a:endParaRPr/>
          </a:p>
          <a:p>
            <a:pPr marL="457200" lvl="0" indent="-342900" algn="l" rtl="0">
              <a:spcBef>
                <a:spcPts val="0"/>
              </a:spcBef>
              <a:spcAft>
                <a:spcPts val="0"/>
              </a:spcAft>
              <a:buSzPts val="1800"/>
              <a:buChar char="●"/>
            </a:pPr>
            <a:r>
              <a:rPr lang="en"/>
              <a:t>Arizona Space Grant Consortium</a:t>
            </a:r>
            <a:endParaRPr/>
          </a:p>
        </p:txBody>
      </p:sp>
      <p:pic>
        <p:nvPicPr>
          <p:cNvPr id="153" name="Google Shape;153;p24"/>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54" name="Google Shape;154;p24"/>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55" name="Google Shape;155;p24"/>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a:t>
            </a:r>
            <a:endParaRPr/>
          </a:p>
        </p:txBody>
      </p:sp>
      <p:pic>
        <p:nvPicPr>
          <p:cNvPr id="161" name="Google Shape;161;p25"/>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62" name="Google Shape;162;p25"/>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63" name="Google Shape;163;p25"/>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CatSat Background</a:t>
            </a:r>
            <a:endParaRPr/>
          </a:p>
        </p:txBody>
      </p:sp>
      <p:sp>
        <p:nvSpPr>
          <p:cNvPr id="64" name="Google Shape;64;p14"/>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The main objective of CatSat is to characterize and demonstrate RF transmission through the FreeFall inflatable antenna</a:t>
            </a:r>
            <a:endParaRPr/>
          </a:p>
          <a:p>
            <a:pPr marL="0" lvl="0" indent="0" algn="l" rtl="0">
              <a:spcBef>
                <a:spcPts val="1200"/>
              </a:spcBef>
              <a:spcAft>
                <a:spcPts val="0"/>
              </a:spcAft>
              <a:buNone/>
            </a:pPr>
            <a:r>
              <a:rPr lang="en"/>
              <a:t>The secondary objective is to Capture and record HD video frames using the Metrology Camera and transmit data to the ground through X-band antenna</a:t>
            </a:r>
            <a:endParaRPr/>
          </a:p>
          <a:p>
            <a:pPr marL="0" lvl="0" indent="0" algn="l" rtl="0">
              <a:spcBef>
                <a:spcPts val="1200"/>
              </a:spcBef>
              <a:spcAft>
                <a:spcPts val="0"/>
              </a:spcAft>
              <a:buNone/>
            </a:pPr>
            <a:r>
              <a:rPr lang="en"/>
              <a:t>The tertiary objective is to Collect HF HAM signals and transmit HAM data to the ground through X-band antenna</a:t>
            </a:r>
            <a:endParaRPr/>
          </a:p>
          <a:p>
            <a:pPr marL="0" lvl="0" indent="0" algn="l" rtl="0">
              <a:spcBef>
                <a:spcPts val="1200"/>
              </a:spcBef>
              <a:spcAft>
                <a:spcPts val="1200"/>
              </a:spcAft>
              <a:buNone/>
            </a:pPr>
            <a:endParaRPr/>
          </a:p>
        </p:txBody>
      </p:sp>
      <p:pic>
        <p:nvPicPr>
          <p:cNvPr id="65" name="Google Shape;65;p14"/>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66" name="Google Shape;66;p14"/>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67" name="Google Shape;67;p14"/>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GOMspace Hardware</a:t>
            </a:r>
            <a:endParaRPr/>
          </a:p>
        </p:txBody>
      </p:sp>
      <p:sp>
        <p:nvSpPr>
          <p:cNvPr id="73" name="Google Shape;73;p15"/>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Nanomind A3200 - On board computer and Attitude Control and Determination System for CubeSat</a:t>
            </a:r>
            <a:endParaRPr/>
          </a:p>
          <a:p>
            <a:pPr marL="0" lvl="0" indent="0" algn="l" rtl="0">
              <a:spcBef>
                <a:spcPts val="1200"/>
              </a:spcBef>
              <a:spcAft>
                <a:spcPts val="0"/>
              </a:spcAft>
              <a:buNone/>
            </a:pPr>
            <a:r>
              <a:rPr lang="en"/>
              <a:t>NanoCom MS100 - Command and Management unit used for communication between ground station and CubeSat computers</a:t>
            </a:r>
            <a:endParaRPr/>
          </a:p>
          <a:p>
            <a:pPr marL="0" lvl="0" indent="0" algn="l" rtl="0">
              <a:spcBef>
                <a:spcPts val="1200"/>
              </a:spcBef>
              <a:spcAft>
                <a:spcPts val="1200"/>
              </a:spcAft>
              <a:buNone/>
            </a:pPr>
            <a:r>
              <a:rPr lang="en"/>
              <a:t>NanoCom GS100 - Radio that communicates from the ground to the satellite using Ultra High Frequency</a:t>
            </a:r>
            <a:endParaRPr/>
          </a:p>
        </p:txBody>
      </p:sp>
      <p:pic>
        <p:nvPicPr>
          <p:cNvPr id="74" name="Google Shape;74;p15"/>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75" name="Google Shape;75;p15"/>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76" name="Google Shape;76;p15"/>
          <p:cNvPicPr preferRelativeResize="0"/>
          <p:nvPr/>
        </p:nvPicPr>
        <p:blipFill>
          <a:blip r:embed="rId5">
            <a:alphaModFix/>
          </a:blip>
          <a:stretch>
            <a:fillRect/>
          </a:stretch>
        </p:blipFill>
        <p:spPr>
          <a:xfrm>
            <a:off x="7827290" y="3974450"/>
            <a:ext cx="1053536" cy="901050"/>
          </a:xfrm>
          <a:prstGeom prst="rect">
            <a:avLst/>
          </a:prstGeom>
          <a:noFill/>
          <a:ln>
            <a:noFill/>
          </a:ln>
        </p:spPr>
      </p:pic>
      <p:pic>
        <p:nvPicPr>
          <p:cNvPr id="77" name="Google Shape;77;p15"/>
          <p:cNvPicPr preferRelativeResize="0"/>
          <p:nvPr/>
        </p:nvPicPr>
        <p:blipFill>
          <a:blip r:embed="rId6">
            <a:alphaModFix/>
          </a:blip>
          <a:stretch>
            <a:fillRect/>
          </a:stretch>
        </p:blipFill>
        <p:spPr>
          <a:xfrm>
            <a:off x="5445900" y="316200"/>
            <a:ext cx="3386400" cy="5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Rincon Research Hardware</a:t>
            </a:r>
            <a:endParaRPr/>
          </a:p>
        </p:txBody>
      </p:sp>
      <p:sp>
        <p:nvSpPr>
          <p:cNvPr id="83" name="Google Shape;83;p16"/>
          <p:cNvSpPr txBox="1">
            <a:spLocks noGrp="1"/>
          </p:cNvSpPr>
          <p:nvPr>
            <p:ph type="body" idx="1"/>
          </p:nvPr>
        </p:nvSpPr>
        <p:spPr>
          <a:xfrm>
            <a:off x="311700" y="1295275"/>
            <a:ext cx="5549700" cy="24156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AstroSDR - Board with radio that communicates the data between the CubeSat and the ground station</a:t>
            </a:r>
            <a:endParaRPr/>
          </a:p>
          <a:p>
            <a:pPr marL="0" lvl="0" indent="0" algn="l" rtl="0">
              <a:spcBef>
                <a:spcPts val="1200"/>
              </a:spcBef>
              <a:spcAft>
                <a:spcPts val="0"/>
              </a:spcAft>
              <a:buNone/>
            </a:pPr>
            <a:r>
              <a:rPr lang="en"/>
              <a:t>Radio Ranch Antenna - antenna to receive UHF radio signals in Tucson from the satellite </a:t>
            </a:r>
            <a:endParaRPr/>
          </a:p>
          <a:p>
            <a:pPr marL="0" lvl="0" indent="0" algn="l" rtl="0">
              <a:spcBef>
                <a:spcPts val="1200"/>
              </a:spcBef>
              <a:spcAft>
                <a:spcPts val="1200"/>
              </a:spcAft>
              <a:buNone/>
            </a:pPr>
            <a:r>
              <a:rPr lang="en"/>
              <a:t>Radio Ranch Ground Station - Computer connected to the antenna, which acts as a ground station and also relays data to the main Ground Station at Drake</a:t>
            </a:r>
            <a:endParaRPr/>
          </a:p>
        </p:txBody>
      </p:sp>
      <p:pic>
        <p:nvPicPr>
          <p:cNvPr id="84" name="Google Shape;84;p16"/>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85" name="Google Shape;85;p16"/>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86" name="Google Shape;86;p16"/>
          <p:cNvPicPr preferRelativeResize="0"/>
          <p:nvPr/>
        </p:nvPicPr>
        <p:blipFill>
          <a:blip r:embed="rId5">
            <a:alphaModFix/>
          </a:blip>
          <a:stretch>
            <a:fillRect/>
          </a:stretch>
        </p:blipFill>
        <p:spPr>
          <a:xfrm>
            <a:off x="7827290" y="3974450"/>
            <a:ext cx="1053536" cy="901050"/>
          </a:xfrm>
          <a:prstGeom prst="rect">
            <a:avLst/>
          </a:prstGeom>
          <a:noFill/>
          <a:ln>
            <a:noFill/>
          </a:ln>
        </p:spPr>
      </p:pic>
      <p:pic>
        <p:nvPicPr>
          <p:cNvPr id="87" name="Google Shape;87;p16"/>
          <p:cNvPicPr preferRelativeResize="0"/>
          <p:nvPr/>
        </p:nvPicPr>
        <p:blipFill>
          <a:blip r:embed="rId6">
            <a:alphaModFix/>
          </a:blip>
          <a:stretch>
            <a:fillRect/>
          </a:stretch>
        </p:blipFill>
        <p:spPr>
          <a:xfrm>
            <a:off x="7193291" y="167450"/>
            <a:ext cx="1638998" cy="1127825"/>
          </a:xfrm>
          <a:prstGeom prst="rect">
            <a:avLst/>
          </a:prstGeom>
          <a:noFill/>
          <a:ln>
            <a:noFill/>
          </a:ln>
        </p:spPr>
      </p:pic>
      <p:pic>
        <p:nvPicPr>
          <p:cNvPr id="88" name="Google Shape;88;p16"/>
          <p:cNvPicPr preferRelativeResize="0"/>
          <p:nvPr/>
        </p:nvPicPr>
        <p:blipFill>
          <a:blip r:embed="rId7">
            <a:alphaModFix/>
          </a:blip>
          <a:stretch>
            <a:fillRect/>
          </a:stretch>
        </p:blipFill>
        <p:spPr>
          <a:xfrm>
            <a:off x="6013800" y="1447675"/>
            <a:ext cx="2977800" cy="226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94" name="Google Shape;94;p17"/>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95" name="Google Shape;95;p17"/>
          <p:cNvPicPr preferRelativeResize="0"/>
          <p:nvPr/>
        </p:nvPicPr>
        <p:blipFill>
          <a:blip r:embed="rId5">
            <a:alphaModFix/>
          </a:blip>
          <a:stretch>
            <a:fillRect/>
          </a:stretch>
        </p:blipFill>
        <p:spPr>
          <a:xfrm>
            <a:off x="7827290" y="3974450"/>
            <a:ext cx="1053536" cy="901050"/>
          </a:xfrm>
          <a:prstGeom prst="rect">
            <a:avLst/>
          </a:prstGeom>
          <a:noFill/>
          <a:ln>
            <a:noFill/>
          </a:ln>
        </p:spPr>
      </p:pic>
      <p:pic>
        <p:nvPicPr>
          <p:cNvPr id="96" name="Google Shape;96;p17"/>
          <p:cNvPicPr preferRelativeResize="0"/>
          <p:nvPr/>
        </p:nvPicPr>
        <p:blipFill>
          <a:blip r:embed="rId6">
            <a:alphaModFix/>
          </a:blip>
          <a:stretch>
            <a:fillRect/>
          </a:stretch>
        </p:blipFill>
        <p:spPr>
          <a:xfrm>
            <a:off x="2226653" y="327175"/>
            <a:ext cx="4787743" cy="3590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Objectives</a:t>
            </a:r>
            <a:endParaRPr/>
          </a:p>
        </p:txBody>
      </p:sp>
      <p:sp>
        <p:nvSpPr>
          <p:cNvPr id="102" name="Google Shape;102;p18"/>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Establish functional communication between core components of FlatSat and the ground station</a:t>
            </a:r>
            <a:endParaRPr/>
          </a:p>
          <a:p>
            <a:pPr marL="0" lvl="0" indent="0" algn="l" rtl="0">
              <a:spcBef>
                <a:spcPts val="1200"/>
              </a:spcBef>
              <a:spcAft>
                <a:spcPts val="0"/>
              </a:spcAft>
              <a:buNone/>
            </a:pPr>
            <a:endParaRPr/>
          </a:p>
          <a:p>
            <a:pPr marL="457200" lvl="0" indent="-334327" algn="l" rtl="0">
              <a:spcBef>
                <a:spcPts val="1200"/>
              </a:spcBef>
              <a:spcAft>
                <a:spcPts val="0"/>
              </a:spcAft>
              <a:buSzPct val="100000"/>
              <a:buChar char="●"/>
            </a:pPr>
            <a:r>
              <a:rPr lang="en"/>
              <a:t>Be able to store/change/retrieve parameters (Housekeeping), and clock set/get from the ground station</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3" name="Google Shape;103;p18"/>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04" name="Google Shape;104;p18"/>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05" name="Google Shape;105;p18"/>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is it important?</a:t>
            </a:r>
            <a:endParaRPr/>
          </a:p>
        </p:txBody>
      </p:sp>
      <p:sp>
        <p:nvSpPr>
          <p:cNvPr id="111" name="Google Shape;111;p19"/>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Housekeeping packets must be sent and received so that onboard instruments are functioning as intended.</a:t>
            </a:r>
            <a:endParaRPr/>
          </a:p>
          <a:p>
            <a:pPr marL="0" lvl="0" indent="0" algn="l" rtl="0">
              <a:spcBef>
                <a:spcPts val="1200"/>
              </a:spcBef>
              <a:spcAft>
                <a:spcPts val="0"/>
              </a:spcAft>
              <a:buNone/>
            </a:pPr>
            <a:endParaRPr/>
          </a:p>
          <a:p>
            <a:pPr marL="0" lvl="0" indent="0" algn="l" rtl="0">
              <a:spcBef>
                <a:spcPts val="1200"/>
              </a:spcBef>
              <a:spcAft>
                <a:spcPts val="0"/>
              </a:spcAft>
              <a:buNone/>
            </a:pPr>
            <a:r>
              <a:rPr lang="en"/>
              <a:t>Clock time is reset when the CubeSat goes offline/restarts, so keeping this synchronized is useful in keeping track of when each packet is sent/received</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2" name="Google Shape;112;p19"/>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13" name="Google Shape;113;p19"/>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14" name="Google Shape;114;p19"/>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a:t>
            </a:r>
            <a:endParaRPr/>
          </a:p>
        </p:txBody>
      </p:sp>
      <p:sp>
        <p:nvSpPr>
          <p:cNvPr id="120" name="Google Shape;120;p20"/>
          <p:cNvSpPr txBox="1">
            <a:spLocks noGrp="1"/>
          </p:cNvSpPr>
          <p:nvPr>
            <p:ph type="body" idx="1"/>
          </p:nvPr>
        </p:nvSpPr>
        <p:spPr>
          <a:xfrm>
            <a:off x="311700" y="1152475"/>
            <a:ext cx="8520600" cy="255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
              <a:t>Housekeeping parameters from CatSat need to be stored/edited/retrived </a:t>
            </a:r>
            <a:endParaRPr/>
          </a:p>
          <a:p>
            <a:pPr marL="457200" lvl="0" indent="-342900" algn="l" rtl="0">
              <a:spcBef>
                <a:spcPts val="0"/>
              </a:spcBef>
              <a:spcAft>
                <a:spcPts val="0"/>
              </a:spcAft>
              <a:buSzPts val="1800"/>
              <a:buChar char="●"/>
            </a:pPr>
            <a:r>
              <a:rPr lang="en"/>
              <a:t>Need to maintain GOMSpace’s format and syntax</a:t>
            </a:r>
            <a:endParaRPr/>
          </a:p>
          <a:p>
            <a:pPr marL="457200" lvl="0" indent="-342900" algn="l" rtl="0">
              <a:spcBef>
                <a:spcPts val="0"/>
              </a:spcBef>
              <a:spcAft>
                <a:spcPts val="0"/>
              </a:spcAft>
              <a:buSzPts val="1800"/>
              <a:buChar char="●"/>
            </a:pPr>
            <a:r>
              <a:rPr lang="en"/>
              <a:t>Break down each individual function to better fit each parameter to the housekeeping packets</a:t>
            </a:r>
            <a:endParaRPr/>
          </a:p>
        </p:txBody>
      </p:sp>
      <p:pic>
        <p:nvPicPr>
          <p:cNvPr id="121" name="Google Shape;121;p20"/>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22" name="Google Shape;122;p20"/>
          <p:cNvPicPr preferRelativeResize="0"/>
          <p:nvPr/>
        </p:nvPicPr>
        <p:blipFill>
          <a:blip r:embed="rId4">
            <a:alphaModFix/>
          </a:blip>
          <a:stretch>
            <a:fillRect/>
          </a:stretch>
        </p:blipFill>
        <p:spPr>
          <a:xfrm>
            <a:off x="4165550" y="4035850"/>
            <a:ext cx="909954" cy="778250"/>
          </a:xfrm>
          <a:prstGeom prst="rect">
            <a:avLst/>
          </a:prstGeom>
          <a:noFill/>
          <a:ln>
            <a:noFill/>
          </a:ln>
        </p:spPr>
      </p:pic>
      <p:pic>
        <p:nvPicPr>
          <p:cNvPr id="123" name="Google Shape;123;p20"/>
          <p:cNvPicPr preferRelativeResize="0"/>
          <p:nvPr/>
        </p:nvPicPr>
        <p:blipFill>
          <a:blip r:embed="rId5">
            <a:alphaModFix/>
          </a:blip>
          <a:stretch>
            <a:fillRect/>
          </a:stretch>
        </p:blipFill>
        <p:spPr>
          <a:xfrm>
            <a:off x="7827290" y="3974450"/>
            <a:ext cx="1053536" cy="90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1"/>
          <p:cNvPicPr preferRelativeResize="0"/>
          <p:nvPr/>
        </p:nvPicPr>
        <p:blipFill>
          <a:blip r:embed="rId3">
            <a:alphaModFix/>
          </a:blip>
          <a:stretch>
            <a:fillRect/>
          </a:stretch>
        </p:blipFill>
        <p:spPr>
          <a:xfrm>
            <a:off x="360225" y="3805850"/>
            <a:ext cx="722316" cy="1238250"/>
          </a:xfrm>
          <a:prstGeom prst="rect">
            <a:avLst/>
          </a:prstGeom>
          <a:noFill/>
          <a:ln>
            <a:noFill/>
          </a:ln>
        </p:spPr>
      </p:pic>
      <p:pic>
        <p:nvPicPr>
          <p:cNvPr id="129" name="Google Shape;129;p21"/>
          <p:cNvPicPr preferRelativeResize="0"/>
          <p:nvPr/>
        </p:nvPicPr>
        <p:blipFill>
          <a:blip r:embed="rId4">
            <a:alphaModFix/>
          </a:blip>
          <a:stretch>
            <a:fillRect/>
          </a:stretch>
        </p:blipFill>
        <p:spPr>
          <a:xfrm>
            <a:off x="7827290" y="3974450"/>
            <a:ext cx="1053536" cy="901050"/>
          </a:xfrm>
          <a:prstGeom prst="rect">
            <a:avLst/>
          </a:prstGeom>
          <a:noFill/>
          <a:ln>
            <a:noFill/>
          </a:ln>
        </p:spPr>
      </p:pic>
      <p:pic>
        <p:nvPicPr>
          <p:cNvPr id="130" name="Google Shape;130;p21"/>
          <p:cNvPicPr preferRelativeResize="0"/>
          <p:nvPr/>
        </p:nvPicPr>
        <p:blipFill rotWithShape="1">
          <a:blip r:embed="rId5">
            <a:alphaModFix/>
          </a:blip>
          <a:srcRect l="8361" t="20550" r="6234" b="2508"/>
          <a:stretch/>
        </p:blipFill>
        <p:spPr>
          <a:xfrm>
            <a:off x="2027650" y="119475"/>
            <a:ext cx="5088703" cy="4904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On-screen Show (16:9)</PresentationFormat>
  <Paragraphs>96</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CatSat Ground Station Software and Communications</vt:lpstr>
      <vt:lpstr>CatSat Background</vt:lpstr>
      <vt:lpstr>GOMspace Hardware</vt:lpstr>
      <vt:lpstr>Rincon Research Hardware</vt:lpstr>
      <vt:lpstr>PowerPoint Presentation</vt:lpstr>
      <vt:lpstr>Our Objectives</vt:lpstr>
      <vt:lpstr>Why is it important?</vt:lpstr>
      <vt:lpstr>Debugging </vt:lpstr>
      <vt:lpstr>PowerPoint Presentation</vt:lpstr>
      <vt:lpstr> </vt:lpstr>
      <vt:lpstr>Conclusion and Future Work</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CatSat Ground Station Software and Communications</dc:title>
  <cp:lastModifiedBy>Padilla, Jacob Celso - (jpadilla028)</cp:lastModifiedBy>
  <cp:revision>1</cp:revision>
  <dcterms:modified xsi:type="dcterms:W3CDTF">2021-04-03T00:34:35Z</dcterms:modified>
</cp:coreProperties>
</file>